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embeddedFontLst>
    <p:embeddedFont>
      <p:font typeface="Raleway"/>
      <p:regular r:id="rId44"/>
      <p:bold r:id="rId45"/>
      <p:italic r:id="rId46"/>
      <p:boldItalic r:id="rId47"/>
    </p:embeddedFont>
    <p:embeddedFont>
      <p:font typeface="Lato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font" Target="fonts/Raleway-regular.fntdata"/><Relationship Id="rId43" Type="http://schemas.openxmlformats.org/officeDocument/2006/relationships/slide" Target="slides/slide38.xml"/><Relationship Id="rId46" Type="http://schemas.openxmlformats.org/officeDocument/2006/relationships/font" Target="fonts/Raleway-italic.fntdata"/><Relationship Id="rId45" Type="http://schemas.openxmlformats.org/officeDocument/2006/relationships/font" Target="fonts/Raleway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Lato-regular.fntdata"/><Relationship Id="rId47" Type="http://schemas.openxmlformats.org/officeDocument/2006/relationships/font" Target="fonts/Raleway-boldItalic.fntdata"/><Relationship Id="rId49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Lato-boldItalic.fntdata"/><Relationship Id="rId50" Type="http://schemas.openxmlformats.org/officeDocument/2006/relationships/font" Target="fonts/La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e811592e6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e811592e6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e811592e6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e811592e6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e811592e6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e811592e6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 algorithm Tim Cornwell (2003)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e811592e6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e811592e6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e811592e6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e811592e6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Weighting to remove edge effects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e811592e6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e811592e6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010773807_4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4010773807_4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e811592e6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e811592e6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e84c9c1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e84c9c1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e84c9c1b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e84c9c1b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e811592e6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e811592e6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Resamples sd as measurement set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e811592e6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e811592e6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e811592e6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e811592e6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M51 is from Ha image and CASA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Orion is from old VLA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RXJ1347 shows Sunyaev–Zel'dovich effect: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PPD is from simulation and CASA guide	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e84c9c1b9_1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e84c9c1b9_1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M51 is from Ha image and CASA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Orion is from old VLA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RXJ1347 shows Sunyaev–Zel'dovich effect: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PPD is from simulation and CASA guide	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e84c9c1b9_1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e84c9c1b9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M51 is from Ha image and CASA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Orion is from old VLA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RXJ1347 shows Sunyaev–Zel'dovich effect: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PPD is from simulation and CASA guide	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e84c9c1b9_1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e84c9c1b9_1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M51 is from Ha image and CASA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Orion is from old VLA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RXJ1347 shows Sunyaev–Zel'dovich effect: - Tetsu Kitayama 2016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PPD is from simulation and CASA guide	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e84c9c1b9_1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e84c9c1b9_1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M51 is from Ha image and CASA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Orion is from old VLA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RXJ1347 shows Sunyaev–Zel'dovich effect: - </a:t>
            </a:r>
            <a:r>
              <a:rPr lang="en"/>
              <a:t>Tetsu Kitayama 2016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PPD is from simulation and CASA guide - Sebastian Wolf 2005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e811592e6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e811592e6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e84c9c1b9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e84c9c1b9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e84c9c1b9_1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e84c9c1b9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e84c9c1b9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e84c9c1b9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e811592e6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e811592e6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e84c9c1b9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3e84c9c1b9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e84c9c1b9_1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e84c9c1b9_1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e84c9c1b9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e84c9c1b9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e84c9c1b9_1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e84c9c1b9_1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e84c9c1b9_1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e84c9c1b9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e84c9c1b9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3e84c9c1b9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e84c9c1b9_1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e84c9c1b9_1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e84c9c1b9_1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e84c9c1b9_1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e84c9c1b9_1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e84c9c1b9_1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e811592e6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e811592e6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e811592e6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e811592e6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e811592e6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e811592e6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e811592e6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e811592e6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Point out the gap in the center of the D config UV coverage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Need infinitely close dishes to get the total power information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Choices come down to taste or whichever makes the more appealing image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e811592e6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e811592e6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e84c9c1b9_1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e84c9c1b9_1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github.com/tp2vis/distribute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gitlab.com/mileslucas/rica" TargetMode="External"/><Relationship Id="rId4" Type="http://schemas.openxmlformats.org/officeDocument/2006/relationships/hyperlink" Target="https://gitlab.com/mileslucas/rica-report" TargetMode="External"/><Relationship Id="rId5" Type="http://schemas.openxmlformats.org/officeDocument/2006/relationships/hyperlink" Target="https://mileslucas.gitlab.io/rica/index.html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</a:t>
            </a:r>
            <a:endParaRPr/>
          </a:p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Power Spectrum Density (PSD)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Radial average of FFT amplitude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0 UV distance is total power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Ratio of reference PSD to test PSD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Must scale by ratio of beam areas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6975" y="1215225"/>
            <a:ext cx="3035150" cy="305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450" y="2954125"/>
            <a:ext cx="3550375" cy="14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</a:t>
            </a:r>
            <a:endParaRPr/>
          </a:p>
        </p:txBody>
      </p:sp>
      <p:sp>
        <p:nvSpPr>
          <p:cNvPr id="151" name="Google Shape;151;p23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 combination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CASA’s </a:t>
            </a:r>
            <a:r>
              <a:rPr i="1" lang="en"/>
              <a:t>feather</a:t>
            </a:r>
            <a:r>
              <a:rPr lang="en"/>
              <a:t>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CASA’s </a:t>
            </a:r>
            <a:r>
              <a:rPr i="1" lang="en"/>
              <a:t>tclean</a:t>
            </a:r>
            <a:r>
              <a:rPr lang="en"/>
              <a:t> startmodel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Modified </a:t>
            </a:r>
            <a:r>
              <a:rPr i="1" lang="en"/>
              <a:t>tclean </a:t>
            </a:r>
            <a:r>
              <a:rPr lang="en"/>
              <a:t>joint deconvolution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tp2vis</a:t>
            </a:r>
            <a:r>
              <a:rPr lang="en"/>
              <a:t>-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https://github.com/tp2vis/distribute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</a:t>
            </a:r>
            <a:r>
              <a:rPr i="1" lang="en"/>
              <a:t>feather</a:t>
            </a:r>
            <a:endParaRPr i="1"/>
          </a:p>
        </p:txBody>
      </p:sp>
      <p:sp>
        <p:nvSpPr>
          <p:cNvPr id="157" name="Google Shape;157;p24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Takes an interferometer image and a total power (TP) 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Regrid to lowest pixel resolution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FFT and grid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Scale the total power by the ratio of clean beams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Add the interferometer grid to the scaled TP grid with weighting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</a:t>
            </a:r>
            <a:r>
              <a:rPr i="1" lang="en"/>
              <a:t>feather</a:t>
            </a:r>
            <a:endParaRPr i="1"/>
          </a:p>
        </p:txBody>
      </p:sp>
      <p:pic>
        <p:nvPicPr>
          <p:cNvPr id="163" name="Google Shape;16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4726" y="1240675"/>
            <a:ext cx="5494542" cy="390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8550" y="2110775"/>
            <a:ext cx="6150500" cy="30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6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startmodel</a:t>
            </a:r>
            <a:endParaRPr/>
          </a:p>
        </p:txBody>
      </p:sp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729450" y="1298325"/>
            <a:ext cx="8414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 deconvolution, there is a starting model that is subtracted from the dirty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Normally is flat at 0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This puts total power image as starting model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tclean</a:t>
            </a:r>
            <a:r>
              <a:rPr lang="en"/>
              <a:t> builds int image on top of the total power image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8550" y="2114550"/>
            <a:ext cx="6150450" cy="3075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7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startmodel</a:t>
            </a:r>
            <a:endParaRPr/>
          </a:p>
        </p:txBody>
      </p:sp>
      <p:sp>
        <p:nvSpPr>
          <p:cNvPr id="177" name="Google Shape;177;p27"/>
          <p:cNvSpPr txBox="1"/>
          <p:nvPr>
            <p:ph idx="1" type="body"/>
          </p:nvPr>
        </p:nvSpPr>
        <p:spPr>
          <a:xfrm>
            <a:off x="729450" y="1298325"/>
            <a:ext cx="8414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 deconvolution, there is a starting model that is subtracted from the dirty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Normally is flat at 0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This puts total power image as starting model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tclean</a:t>
            </a:r>
            <a:r>
              <a:rPr lang="en"/>
              <a:t> builds int image on top of the total power image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joint deconvolution</a:t>
            </a:r>
            <a:endParaRPr/>
          </a:p>
        </p:txBody>
      </p:sp>
      <p:sp>
        <p:nvSpPr>
          <p:cNvPr id="183" name="Google Shape;183;p28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Modifies the Cotton-Schwab cycle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process of creating residual images include the total power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interferometer residual and total power residuals are feathered together before deconvolving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joint deconvolution</a:t>
            </a:r>
            <a:endParaRPr/>
          </a:p>
        </p:txBody>
      </p:sp>
      <p:sp>
        <p:nvSpPr>
          <p:cNvPr id="189" name="Google Shape;189;p29"/>
          <p:cNvSpPr txBox="1"/>
          <p:nvPr/>
        </p:nvSpPr>
        <p:spPr>
          <a:xfrm>
            <a:off x="7639875" y="4578275"/>
            <a:ext cx="1483500" cy="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Adapted from Rau, U. and Naik, N. 2018 (in prep)</a:t>
            </a:r>
            <a:endParaRPr sz="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pic>
        <p:nvPicPr>
          <p:cNvPr id="190" name="Google Shape;19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4300" y="1307875"/>
            <a:ext cx="6026800" cy="371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joint deconvolution</a:t>
            </a:r>
            <a:endParaRPr/>
          </a:p>
        </p:txBody>
      </p:sp>
      <p:pic>
        <p:nvPicPr>
          <p:cNvPr id="196" name="Google Shape;19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8700" y="1285875"/>
            <a:ext cx="6074601" cy="3753574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0"/>
          <p:cNvSpPr txBox="1"/>
          <p:nvPr/>
        </p:nvSpPr>
        <p:spPr>
          <a:xfrm>
            <a:off x="7639875" y="4578275"/>
            <a:ext cx="1483500" cy="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Adapted from Rau, U. and Naik, N. </a:t>
            </a:r>
            <a:r>
              <a:rPr lang="en" sz="800"/>
              <a:t>2018</a:t>
            </a:r>
            <a:r>
              <a:rPr lang="en" sz="800"/>
              <a:t> (</a:t>
            </a:r>
            <a:r>
              <a:rPr lang="en" sz="800"/>
              <a:t>in prep</a:t>
            </a:r>
            <a:r>
              <a:rPr lang="en" sz="800"/>
              <a:t>)</a:t>
            </a:r>
            <a:endParaRPr sz="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1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</a:t>
            </a:r>
            <a:r>
              <a:rPr i="1" lang="en"/>
              <a:t>tp2vis</a:t>
            </a:r>
            <a:endParaRPr/>
          </a:p>
        </p:txBody>
      </p:sp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Developed by Jin Koda - Stony Brook University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Fourier transform total power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Sparsely sample the FFT to mimic a visibility measurement set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Concatenate with the interferometer visibilities with weighting scheme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 of Single Dish Combination Methods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4"/>
          <p:cNvSpPr txBox="1"/>
          <p:nvPr>
            <p:ph idx="1" type="subTitle"/>
          </p:nvPr>
        </p:nvSpPr>
        <p:spPr>
          <a:xfrm>
            <a:off x="875652" y="2698675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Powered by RICA - </a:t>
            </a:r>
            <a:r>
              <a:rPr b="1" lang="en"/>
              <a:t>Radio Imaging Combination Analysis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Miles Lucas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Iowa State University</a:t>
            </a:r>
            <a:endParaRPr i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National Radio Astronomy Observatory</a:t>
            </a:r>
            <a:endParaRPr i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Methods - </a:t>
            </a:r>
            <a:r>
              <a:rPr i="1" lang="en"/>
              <a:t>tp2vis</a:t>
            </a:r>
            <a:endParaRPr/>
          </a:p>
        </p:txBody>
      </p:sp>
      <p:sp>
        <p:nvSpPr>
          <p:cNvPr id="209" name="Google Shape;209;p32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Developed by Jin Koda - Stony Brook University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Fourier transform total power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Sparsely sample the FFT to mimic a visibility measurement set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Concatenate with the interferometer visibilities with weighting scheme</a:t>
            </a:r>
            <a:endParaRPr/>
          </a:p>
        </p:txBody>
      </p:sp>
      <p:pic>
        <p:nvPicPr>
          <p:cNvPr id="210" name="Google Shape;21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450" y="2571747"/>
            <a:ext cx="7688701" cy="2494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</a:t>
            </a:r>
            <a:endParaRPr/>
          </a:p>
        </p:txBody>
      </p:sp>
      <p:pic>
        <p:nvPicPr>
          <p:cNvPr id="216" name="Google Shape;216;p33"/>
          <p:cNvPicPr preferRelativeResize="0"/>
          <p:nvPr/>
        </p:nvPicPr>
        <p:blipFill rotWithShape="1">
          <a:blip r:embed="rId3">
            <a:alphaModFix/>
          </a:blip>
          <a:srcRect b="50230" l="461" r="26343" t="812"/>
          <a:stretch/>
        </p:blipFill>
        <p:spPr>
          <a:xfrm>
            <a:off x="1021700" y="1281175"/>
            <a:ext cx="5223976" cy="18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4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</a:t>
            </a:r>
            <a:endParaRPr/>
          </a:p>
        </p:txBody>
      </p:sp>
      <p:pic>
        <p:nvPicPr>
          <p:cNvPr id="222" name="Google Shape;222;p34"/>
          <p:cNvPicPr preferRelativeResize="0"/>
          <p:nvPr/>
        </p:nvPicPr>
        <p:blipFill rotWithShape="1">
          <a:blip r:embed="rId3">
            <a:alphaModFix/>
          </a:blip>
          <a:srcRect b="50351" l="457" r="0" t="815"/>
          <a:stretch/>
        </p:blipFill>
        <p:spPr>
          <a:xfrm>
            <a:off x="1021700" y="1281175"/>
            <a:ext cx="7104199" cy="185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5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</a:t>
            </a:r>
            <a:endParaRPr/>
          </a:p>
        </p:txBody>
      </p:sp>
      <p:pic>
        <p:nvPicPr>
          <p:cNvPr id="228" name="Google Shape;228;p35"/>
          <p:cNvPicPr preferRelativeResize="0"/>
          <p:nvPr/>
        </p:nvPicPr>
        <p:blipFill rotWithShape="1">
          <a:blip r:embed="rId3">
            <a:alphaModFix/>
          </a:blip>
          <a:srcRect b="0" l="457" r="61456" t="49647"/>
          <a:stretch/>
        </p:blipFill>
        <p:spPr>
          <a:xfrm>
            <a:off x="1021700" y="3136975"/>
            <a:ext cx="2718176" cy="1913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5"/>
          <p:cNvPicPr preferRelativeResize="0"/>
          <p:nvPr/>
        </p:nvPicPr>
        <p:blipFill rotWithShape="1">
          <a:blip r:embed="rId3">
            <a:alphaModFix/>
          </a:blip>
          <a:srcRect b="50351" l="457" r="0" t="815"/>
          <a:stretch/>
        </p:blipFill>
        <p:spPr>
          <a:xfrm>
            <a:off x="1021700" y="1281175"/>
            <a:ext cx="7104199" cy="185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</a:t>
            </a:r>
            <a:endParaRPr/>
          </a:p>
        </p:txBody>
      </p:sp>
      <p:pic>
        <p:nvPicPr>
          <p:cNvPr id="235" name="Google Shape;235;p36"/>
          <p:cNvPicPr preferRelativeResize="0"/>
          <p:nvPr/>
        </p:nvPicPr>
        <p:blipFill rotWithShape="1">
          <a:blip r:embed="rId3">
            <a:alphaModFix/>
          </a:blip>
          <a:srcRect b="0" l="460" r="38091" t="49644"/>
          <a:stretch/>
        </p:blipFill>
        <p:spPr>
          <a:xfrm>
            <a:off x="1021700" y="3136975"/>
            <a:ext cx="4385573" cy="1913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6"/>
          <p:cNvPicPr preferRelativeResize="0"/>
          <p:nvPr/>
        </p:nvPicPr>
        <p:blipFill rotWithShape="1">
          <a:blip r:embed="rId3">
            <a:alphaModFix/>
          </a:blip>
          <a:srcRect b="50351" l="457" r="0" t="815"/>
          <a:stretch/>
        </p:blipFill>
        <p:spPr>
          <a:xfrm>
            <a:off x="1021700" y="1281175"/>
            <a:ext cx="7104199" cy="185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7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</a:t>
            </a:r>
            <a:endParaRPr/>
          </a:p>
        </p:txBody>
      </p:sp>
      <p:pic>
        <p:nvPicPr>
          <p:cNvPr id="242" name="Google Shape;242;p37"/>
          <p:cNvPicPr preferRelativeResize="0"/>
          <p:nvPr/>
        </p:nvPicPr>
        <p:blipFill rotWithShape="1">
          <a:blip r:embed="rId3">
            <a:alphaModFix/>
          </a:blip>
          <a:srcRect b="0" l="457" r="0" t="813"/>
          <a:stretch/>
        </p:blipFill>
        <p:spPr>
          <a:xfrm>
            <a:off x="1021700" y="1281175"/>
            <a:ext cx="7104199" cy="376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8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Pipeline</a:t>
            </a:r>
            <a:endParaRPr/>
          </a:p>
        </p:txBody>
      </p:sp>
      <p:sp>
        <p:nvSpPr>
          <p:cNvPr id="248" name="Google Shape;248;p38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Simulate measurement set based on VLA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Simulate single dish image by convolving model with Gaussian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Image the measurement set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Do the combinations (</a:t>
            </a:r>
            <a:r>
              <a:rPr i="1" lang="en"/>
              <a:t>feather</a:t>
            </a:r>
            <a:r>
              <a:rPr lang="en"/>
              <a:t>, startmodel, joint deconvolution, and </a:t>
            </a:r>
            <a:r>
              <a:rPr i="1" lang="en"/>
              <a:t>tp2vis</a:t>
            </a:r>
            <a:r>
              <a:rPr lang="en"/>
              <a:t>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Compare each combination to true model as well as the single dish image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Convolve the true model with the restoring beam</a:t>
            </a:r>
            <a:endParaRPr/>
          </a:p>
        </p:txBody>
      </p:sp>
      <p:pic>
        <p:nvPicPr>
          <p:cNvPr id="249" name="Google Shape;249;p38"/>
          <p:cNvPicPr preferRelativeResize="0"/>
          <p:nvPr/>
        </p:nvPicPr>
        <p:blipFill rotWithShape="1">
          <a:blip r:embed="rId3">
            <a:alphaModFix/>
          </a:blip>
          <a:srcRect b="33500" l="4622" r="3659" t="33681"/>
          <a:stretch/>
        </p:blipFill>
        <p:spPr>
          <a:xfrm>
            <a:off x="2389575" y="3513800"/>
            <a:ext cx="4368451" cy="94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9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Single Dish Size</a:t>
            </a:r>
            <a:endParaRPr/>
          </a:p>
        </p:txBody>
      </p:sp>
      <p:sp>
        <p:nvSpPr>
          <p:cNvPr id="255" name="Google Shape;255;p39"/>
          <p:cNvSpPr txBox="1"/>
          <p:nvPr>
            <p:ph idx="1" type="body"/>
          </p:nvPr>
        </p:nvSpPr>
        <p:spPr>
          <a:xfrm>
            <a:off x="729450" y="1441200"/>
            <a:ext cx="3344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f</a:t>
            </a:r>
            <a:r>
              <a:rPr i="1" lang="en"/>
              <a:t>eather</a:t>
            </a:r>
            <a:r>
              <a:rPr lang="en"/>
              <a:t> dependent on overlap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Worse performance for startmodel and joint</a:t>
            </a:r>
            <a:endParaRPr/>
          </a:p>
        </p:txBody>
      </p:sp>
      <p:pic>
        <p:nvPicPr>
          <p:cNvPr id="256" name="Google Shape;256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0000" y="1594125"/>
            <a:ext cx="5086623" cy="299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0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Single Dish Size</a:t>
            </a:r>
            <a:endParaRPr/>
          </a:p>
        </p:txBody>
      </p:sp>
      <p:sp>
        <p:nvSpPr>
          <p:cNvPr id="262" name="Google Shape;262;p40"/>
          <p:cNvSpPr txBox="1"/>
          <p:nvPr>
            <p:ph idx="1" type="body"/>
          </p:nvPr>
        </p:nvSpPr>
        <p:spPr>
          <a:xfrm>
            <a:off x="729450" y="1441200"/>
            <a:ext cx="3344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f</a:t>
            </a:r>
            <a:r>
              <a:rPr i="1" lang="en"/>
              <a:t>eather</a:t>
            </a:r>
            <a:r>
              <a:rPr lang="en"/>
              <a:t> dependent on overlap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Worse performance for startmodel and joint</a:t>
            </a:r>
            <a:endParaRPr/>
          </a:p>
        </p:txBody>
      </p:sp>
      <p:pic>
        <p:nvPicPr>
          <p:cNvPr id="263" name="Google Shape;26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0000" y="1594125"/>
            <a:ext cx="5086623" cy="299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0"/>
          <p:cNvPicPr preferRelativeResize="0"/>
          <p:nvPr/>
        </p:nvPicPr>
        <p:blipFill rotWithShape="1">
          <a:blip r:embed="rId4">
            <a:alphaModFix/>
          </a:blip>
          <a:srcRect b="1361" l="0" r="0" t="0"/>
          <a:stretch/>
        </p:blipFill>
        <p:spPr>
          <a:xfrm>
            <a:off x="1038763" y="2352875"/>
            <a:ext cx="2726075" cy="27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1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depth of cleaning</a:t>
            </a:r>
            <a:endParaRPr/>
          </a:p>
        </p:txBody>
      </p:sp>
      <p:sp>
        <p:nvSpPr>
          <p:cNvPr id="270" name="Google Shape;270;p41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Joint deconvolve works well at all levels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i="1" lang="en"/>
              <a:t>feather</a:t>
            </a:r>
            <a:r>
              <a:rPr lang="en"/>
              <a:t> and startmodel eventually came up</a:t>
            </a:r>
            <a:endParaRPr/>
          </a:p>
        </p:txBody>
      </p:sp>
      <p:pic>
        <p:nvPicPr>
          <p:cNvPr id="271" name="Google Shape;271;p41"/>
          <p:cNvPicPr preferRelativeResize="0"/>
          <p:nvPr/>
        </p:nvPicPr>
        <p:blipFill rotWithShape="1">
          <a:blip r:embed="rId3">
            <a:alphaModFix/>
          </a:blip>
          <a:srcRect b="0" l="0" r="0" t="1263"/>
          <a:stretch/>
        </p:blipFill>
        <p:spPr>
          <a:xfrm>
            <a:off x="1411075" y="2030075"/>
            <a:ext cx="6321856" cy="311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97" name="Google Shape;97;p15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Analyze efficiencies of single dish and interferometer combination methods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2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deconvolvers</a:t>
            </a:r>
            <a:endParaRPr/>
          </a:p>
        </p:txBody>
      </p:sp>
      <p:sp>
        <p:nvSpPr>
          <p:cNvPr id="277" name="Google Shape;277;p42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Effect of multiscale is limited with enough UV overlap</a:t>
            </a:r>
            <a:endParaRPr/>
          </a:p>
        </p:txBody>
      </p:sp>
      <p:pic>
        <p:nvPicPr>
          <p:cNvPr id="278" name="Google Shape;27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050" y="2248450"/>
            <a:ext cx="4081100" cy="246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3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deconvolvers</a:t>
            </a:r>
            <a:endParaRPr/>
          </a:p>
        </p:txBody>
      </p:sp>
      <p:sp>
        <p:nvSpPr>
          <p:cNvPr id="284" name="Google Shape;284;p43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Effect of multiscale is limited with enough UV overlap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Multiscale increases efficiency of joint deconvolve with smaller single dish</a:t>
            </a:r>
            <a:endParaRPr/>
          </a:p>
        </p:txBody>
      </p:sp>
      <p:pic>
        <p:nvPicPr>
          <p:cNvPr id="285" name="Google Shape;28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050" y="2248450"/>
            <a:ext cx="4081100" cy="246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0175" y="2248450"/>
            <a:ext cx="4174776" cy="250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masking</a:t>
            </a:r>
            <a:endParaRPr/>
          </a:p>
        </p:txBody>
      </p:sp>
      <p:sp>
        <p:nvSpPr>
          <p:cNvPr id="292" name="Google Shape;292;p44"/>
          <p:cNvSpPr txBox="1"/>
          <p:nvPr>
            <p:ph idx="1" type="body"/>
          </p:nvPr>
        </p:nvSpPr>
        <p:spPr>
          <a:xfrm>
            <a:off x="729450" y="1441200"/>
            <a:ext cx="37365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Drawn mask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Caused issues with startmodel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Notice effect on plain int image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Less convergence with masked images</a:t>
            </a:r>
            <a:endParaRPr/>
          </a:p>
        </p:txBody>
      </p:sp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850" y="2709662"/>
            <a:ext cx="3653700" cy="218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2625" y="2684700"/>
            <a:ext cx="3736549" cy="2233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- amount of structure</a:t>
            </a:r>
            <a:endParaRPr/>
          </a:p>
        </p:txBody>
      </p:sp>
      <p:sp>
        <p:nvSpPr>
          <p:cNvPr id="300" name="Google Shape;300;p45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Less complex models converge, no real need to combine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Complex models no clear trend</a:t>
            </a:r>
            <a:endParaRPr/>
          </a:p>
        </p:txBody>
      </p:sp>
      <p:pic>
        <p:nvPicPr>
          <p:cNvPr id="301" name="Google Shape;30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0863" y="1965250"/>
            <a:ext cx="5185877" cy="310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6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307" name="Google Shape;307;p46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Without good single dish overlap, avoid </a:t>
            </a:r>
            <a:r>
              <a:rPr i="1" lang="en"/>
              <a:t>feather</a:t>
            </a:r>
            <a:r>
              <a:rPr lang="en"/>
              <a:t>, attempt multiscale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Joint deconvolve good for shallow cleaned, depth will cause methods to converge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Masking seems to cause divergence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Simple images with few sources (point sources, gaussians) no significant differences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7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313" name="Google Shape;313;p47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Without good single dish overlap, avoid </a:t>
            </a:r>
            <a:r>
              <a:rPr i="1" lang="en"/>
              <a:t>feather</a:t>
            </a:r>
            <a:r>
              <a:rPr lang="en"/>
              <a:t>, attempt multiscale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Joint deconvolve good for shallow cleaned, depth will cause methods to converge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Masking seems to cause divergence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Simple images with few sources (point sources, gaussians) no significant differences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7"/>
          <p:cNvSpPr txBox="1"/>
          <p:nvPr>
            <p:ph idx="1" type="body"/>
          </p:nvPr>
        </p:nvSpPr>
        <p:spPr>
          <a:xfrm>
            <a:off x="727650" y="28824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Quantify how much single dish UV overlap affects combinations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Quantify how much cleaning affects combinations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Assess the effects on non-VLA telescopes (ALMA, ATCA, etc.)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Assess more parameters for deconvolution (deconvolvers, gridding, weighting, etc.)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Assess </a:t>
            </a:r>
            <a:r>
              <a:rPr i="1" lang="en"/>
              <a:t>tp2vis</a:t>
            </a:r>
            <a:r>
              <a:rPr lang="en"/>
              <a:t> for each model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Assess effect of combinations on spectral lines/cube images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47"/>
          <p:cNvSpPr txBox="1"/>
          <p:nvPr>
            <p:ph type="title"/>
          </p:nvPr>
        </p:nvSpPr>
        <p:spPr>
          <a:xfrm>
            <a:off x="793600" y="2862750"/>
            <a:ext cx="26541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Questions Left</a:t>
            </a:r>
            <a:endParaRPr sz="1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RICA code base</a:t>
            </a:r>
            <a:endParaRPr/>
          </a:p>
        </p:txBody>
      </p:sp>
      <p:sp>
        <p:nvSpPr>
          <p:cNvPr id="321" name="Google Shape;321;p48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Not all possible parameters or models tested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Open source framework to allow flexible model addition and testing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https://gitlab.com/mileslucas/rica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More information about RICA in the report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https://gitlab.com/mileslucas/rica-report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Always accepting pull requests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Gitlab pages shows all pipeline model results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https://mileslucas.gitlab.io/rica/index.html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9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Acknowledgements</a:t>
            </a:r>
            <a:endParaRPr/>
          </a:p>
        </p:txBody>
      </p:sp>
      <p:sp>
        <p:nvSpPr>
          <p:cNvPr id="327" name="Google Shape;327;p49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to Kumar and Tak for the mentorship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Thank you Anna, the NRAO, and the NSF for facilitating my internship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Thank you to the other students for keeping Socorro interesting</a:t>
            </a:r>
            <a:endParaRPr/>
          </a:p>
        </p:txBody>
      </p:sp>
      <p:sp>
        <p:nvSpPr>
          <p:cNvPr id="328" name="Google Shape;328;p49"/>
          <p:cNvSpPr txBox="1"/>
          <p:nvPr>
            <p:ph idx="1" type="body"/>
          </p:nvPr>
        </p:nvSpPr>
        <p:spPr>
          <a:xfrm>
            <a:off x="591050" y="307082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21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en" sz="1000">
                <a:solidFill>
                  <a:srgbClr val="000000"/>
                </a:solidFill>
              </a:rPr>
              <a:t>RXJ1347 model </a:t>
            </a:r>
            <a:endParaRPr sz="1000">
              <a:solidFill>
                <a:srgbClr val="000000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</a:rPr>
              <a:t>Kitayama, T., Ueda, S., Takakuwa, S., et al. 2016, PASJ, 68, 88, doi: 10.1093/pasj/psw082</a:t>
            </a:r>
            <a:endParaRPr sz="1000">
              <a:solidFill>
                <a:srgbClr val="000000"/>
              </a:solidFill>
            </a:endParaRPr>
          </a:p>
          <a:p>
            <a: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i="1" lang="en" sz="1000">
                <a:solidFill>
                  <a:srgbClr val="000000"/>
                </a:solidFill>
              </a:rPr>
              <a:t>tp2vis</a:t>
            </a:r>
            <a:endParaRPr sz="1000">
              <a:solidFill>
                <a:srgbClr val="000000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</a:rPr>
              <a:t>Koda, J., Sawada, T., Wright, M. C. H., et al. 2011, ApJS, 193, 19, doi: 10.1088/0067-0049/193/1/19</a:t>
            </a:r>
            <a:endParaRPr sz="1000">
              <a:solidFill>
                <a:srgbClr val="000000"/>
              </a:solidFill>
            </a:endParaRPr>
          </a:p>
          <a:p>
            <a: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en" sz="1000">
                <a:solidFill>
                  <a:srgbClr val="000000"/>
                </a:solidFill>
              </a:rPr>
              <a:t>PPD model</a:t>
            </a:r>
            <a:endParaRPr sz="1000">
              <a:solidFill>
                <a:srgbClr val="000000"/>
              </a:solidFill>
            </a:endParaRPr>
          </a:p>
          <a:p>
            <a:pPr indent="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</a:rPr>
              <a:t>Wolf, S., &amp; D’Angelo, G. 2005, ApJ, 619, 1114, doi: 10.1086/426662</a:t>
            </a:r>
            <a:endParaRPr sz="1000">
              <a:solidFill>
                <a:srgbClr val="000000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4572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49"/>
          <p:cNvSpPr txBox="1"/>
          <p:nvPr>
            <p:ph type="title"/>
          </p:nvPr>
        </p:nvSpPr>
        <p:spPr>
          <a:xfrm>
            <a:off x="727650" y="3046450"/>
            <a:ext cx="26541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References</a:t>
            </a:r>
            <a:endParaRPr sz="18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103" name="Google Shape;103;p16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Analyze efficiencies of single dish and interferometer combination methods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Efficiency metric based on  close-spacing power spectrum densities (PSD)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Analyze efficiencies of single dish and interferometer combination methods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Efficiency metric based on  close-spacing power spectrum densities (PSD)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</a:t>
            </a:r>
            <a:r>
              <a:rPr i="1" lang="en"/>
              <a:t>feather</a:t>
            </a:r>
            <a:r>
              <a:rPr lang="en"/>
              <a:t>, startmodel, joint deconvolution, </a:t>
            </a:r>
            <a:r>
              <a:rPr i="1" lang="en"/>
              <a:t>tp2vis</a:t>
            </a:r>
            <a:r>
              <a:rPr lang="en"/>
              <a:t>, and no combination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Analyze efficiencies of single dish and interferometer combination methods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Efficiency metric based on  close-spacing power spectrum densities (PSD)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</a:t>
            </a:r>
            <a:r>
              <a:rPr i="1" lang="en"/>
              <a:t>feather</a:t>
            </a:r>
            <a:r>
              <a:rPr lang="en"/>
              <a:t>, startmodel, joint deconvolution, </a:t>
            </a:r>
            <a:r>
              <a:rPr i="1" lang="en"/>
              <a:t>tp2vis</a:t>
            </a:r>
            <a:r>
              <a:rPr lang="en"/>
              <a:t>, and no combination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size of single dish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depth of clean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deconvolvers - Hogbom and multiscale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Compare use of masks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Exigence</a:t>
            </a:r>
            <a:endParaRPr/>
          </a:p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729450" y="1441200"/>
            <a:ext cx="45459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Interferometers are good at resolution, but lose total power information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“Close spacing problem”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Use single dish images- continuous at close spacing- to fill gap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No consensus on best method for combination</a:t>
            </a:r>
            <a:endParaRPr/>
          </a:p>
        </p:txBody>
      </p:sp>
      <p:pic>
        <p:nvPicPr>
          <p:cNvPr id="122" name="Google Shape;122;p19" title="VLA D config at 5GHz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5900" y="1161250"/>
            <a:ext cx="3365200" cy="336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</a:t>
            </a:r>
            <a:endParaRPr/>
          </a:p>
        </p:txBody>
      </p:sp>
      <p:sp>
        <p:nvSpPr>
          <p:cNvPr id="128" name="Google Shape;128;p20"/>
          <p:cNvSpPr txBox="1"/>
          <p:nvPr>
            <p:ph idx="1" type="body"/>
          </p:nvPr>
        </p:nvSpPr>
        <p:spPr>
          <a:xfrm>
            <a:off x="729450" y="1441200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Power Spectrum Density (PSD)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Radial average of FFT amplitude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20"/>
          <p:cNvPicPr preferRelativeResize="0"/>
          <p:nvPr/>
        </p:nvPicPr>
        <p:blipFill rotWithShape="1">
          <a:blip r:embed="rId3">
            <a:alphaModFix/>
          </a:blip>
          <a:srcRect b="48654" l="0" r="0" t="0"/>
          <a:stretch/>
        </p:blipFill>
        <p:spPr>
          <a:xfrm>
            <a:off x="5297600" y="1314275"/>
            <a:ext cx="2935775" cy="278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1"/>
          <p:cNvPicPr preferRelativeResize="0"/>
          <p:nvPr/>
        </p:nvPicPr>
        <p:blipFill rotWithShape="1">
          <a:blip r:embed="rId3">
            <a:alphaModFix/>
          </a:blip>
          <a:srcRect b="48654" l="0" r="0" t="0"/>
          <a:stretch/>
        </p:blipFill>
        <p:spPr>
          <a:xfrm>
            <a:off x="5297600" y="1314275"/>
            <a:ext cx="2935775" cy="278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1"/>
          <p:cNvSpPr txBox="1"/>
          <p:nvPr>
            <p:ph type="title"/>
          </p:nvPr>
        </p:nvSpPr>
        <p:spPr>
          <a:xfrm>
            <a:off x="729450" y="571925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</a:t>
            </a:r>
            <a:endParaRPr/>
          </a:p>
        </p:txBody>
      </p:sp>
      <p:sp>
        <p:nvSpPr>
          <p:cNvPr id="136" name="Google Shape;136;p21"/>
          <p:cNvSpPr txBox="1"/>
          <p:nvPr>
            <p:ph idx="1" type="body"/>
          </p:nvPr>
        </p:nvSpPr>
        <p:spPr>
          <a:xfrm>
            <a:off x="729450" y="1441200"/>
            <a:ext cx="44424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Power Spectrum Density (PSD)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Radial average of FFT amplitude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0 UV distance is total power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1"/>
          <p:cNvSpPr/>
          <p:nvPr/>
        </p:nvSpPr>
        <p:spPr>
          <a:xfrm>
            <a:off x="5652200" y="1460150"/>
            <a:ext cx="197700" cy="1977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